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17280000" cx="23040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Montserrat ExtraBold"/>
      <p:bold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59" Type="http://schemas.openxmlformats.org/officeDocument/2006/relationships/font" Target="fonts/RobotoMono-bold.fntdata"/><Relationship Id="rId14" Type="http://schemas.openxmlformats.org/officeDocument/2006/relationships/slide" Target="slides/slide10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2eacce87f_0_1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a2eacce87f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a2c38697be_0_4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a2c38697b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2eacce87f_0_15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a2eacce87f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2eacce87f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a2eacce87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a2eacce87f_0_13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a2eacce87f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2eacce87f_0_13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a2eacce87f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a2eacce87f_0_1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a2eacce87f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2eacce87f_0_13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a2eacce87f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a2eacce87f_0_13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a2eacce87f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a2eacce87f_0_14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a2eacce87f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59f1a87bc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59f1a87b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a2eacce87f_0_14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a2eacce87f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a2eacce87f_0_14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a2eacce87f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a2eacce87f_0_14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a2eacce87f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a2eacce87f_0_14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a2eacce87f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a2eacce87f_0_15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a2eacce87f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a2eacce87f_0_15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a2eacce87f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a2eacce87f_0_15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a2eacce87f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a2eacce87f_0_4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a2eacce87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a2eacce87f_0_1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a2eacce87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a2eacce87f_0_2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a2eacce87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c02f3c9a2_0_16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c02f3c9a2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a2eacce87f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a2eacce87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a2eacce87f_0_2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a2eacce87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a2eacce87f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a2eacce87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a2eacce87f_0_5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a2eacce87f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a2eacce87f_0_2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a2eacce87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a2eacce87f_0_2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a2eacce87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2eacce87f_0_3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2eacce87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a2eacce87f_0_3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a2eacce87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a2eacce87f_0_10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a2eacce87f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a2eacce87f_0_9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a2eacce87f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2c38697be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2c38697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a2eacce87f_0_6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a2eacce87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a2eacce87f_0_6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a2eacce87f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a2eacce87f_0_7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a2eacce87f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a2eacce87f_0_16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a2eacce87f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a2eacce87f_1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a2eacce87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a2eacce87f_0_16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a2eacce87f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8c5586f1e6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8c5586f1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8c02f3c9a2_0_15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8c02f3c9a2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2c38697be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2c38697b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2eacce87f_0_1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a2eacce87f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2eacce87f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2eacce8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a2eacce87f_0_12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a2eacce87f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a2eacce87f_1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a2eacce87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2800" y="5219309"/>
            <a:ext cx="19714500" cy="50754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27575" y="10718559"/>
            <a:ext cx="14584800" cy="1929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716943" y="4752770"/>
            <a:ext cx="2287796" cy="2777428"/>
            <a:chOff x="11740318" y="746148"/>
            <a:chExt cx="697435" cy="846673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12417602" y="1074787"/>
              <a:ext cx="20151" cy="194466"/>
            </a:xfrm>
            <a:custGeom>
              <a:rect b="b" l="l" r="r" t="t"/>
              <a:pathLst>
                <a:path extrusionOk="0" h="1187" w="123">
                  <a:moveTo>
                    <a:pt x="122" y="1"/>
                  </a:moveTo>
                  <a:lnTo>
                    <a:pt x="1" y="123"/>
                  </a:lnTo>
                  <a:lnTo>
                    <a:pt x="1" y="1065"/>
                  </a:lnTo>
                  <a:lnTo>
                    <a:pt x="122" y="118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12163661" y="820853"/>
              <a:ext cx="15073" cy="702339"/>
            </a:xfrm>
            <a:custGeom>
              <a:rect b="b" l="l" r="r" t="t"/>
              <a:pathLst>
                <a:path extrusionOk="0" h="4287" w="92">
                  <a:moveTo>
                    <a:pt x="92" y="1"/>
                  </a:moveTo>
                  <a:lnTo>
                    <a:pt x="0" y="122"/>
                  </a:lnTo>
                  <a:lnTo>
                    <a:pt x="0" y="4165"/>
                  </a:lnTo>
                  <a:lnTo>
                    <a:pt x="92" y="4287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2337979" y="990088"/>
              <a:ext cx="15073" cy="358788"/>
            </a:xfrm>
            <a:custGeom>
              <a:rect b="b" l="l" r="r" t="t"/>
              <a:pathLst>
                <a:path extrusionOk="0" h="2190" w="92">
                  <a:moveTo>
                    <a:pt x="92" y="1"/>
                  </a:moveTo>
                  <a:lnTo>
                    <a:pt x="1" y="122"/>
                  </a:lnTo>
                  <a:lnTo>
                    <a:pt x="1" y="2098"/>
                  </a:lnTo>
                  <a:lnTo>
                    <a:pt x="92" y="218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12078960" y="746148"/>
              <a:ext cx="20151" cy="846673"/>
            </a:xfrm>
            <a:custGeom>
              <a:rect b="b" l="l" r="r" t="t"/>
              <a:pathLst>
                <a:path extrusionOk="0" h="5168" w="123">
                  <a:moveTo>
                    <a:pt x="31" y="0"/>
                  </a:moveTo>
                  <a:lnTo>
                    <a:pt x="1" y="31"/>
                  </a:lnTo>
                  <a:lnTo>
                    <a:pt x="1" y="5137"/>
                  </a:lnTo>
                  <a:lnTo>
                    <a:pt x="31" y="5168"/>
                  </a:lnTo>
                  <a:lnTo>
                    <a:pt x="122" y="5107"/>
                  </a:lnTo>
                  <a:lnTo>
                    <a:pt x="122" y="9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2248363" y="905552"/>
              <a:ext cx="19988" cy="532939"/>
            </a:xfrm>
            <a:custGeom>
              <a:rect b="b" l="l" r="r" t="t"/>
              <a:pathLst>
                <a:path extrusionOk="0" h="3253" w="122">
                  <a:moveTo>
                    <a:pt x="122" y="1"/>
                  </a:moveTo>
                  <a:lnTo>
                    <a:pt x="0" y="122"/>
                  </a:lnTo>
                  <a:lnTo>
                    <a:pt x="0" y="3131"/>
                  </a:lnTo>
                  <a:lnTo>
                    <a:pt x="122" y="32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11825020" y="995166"/>
              <a:ext cx="20151" cy="348630"/>
            </a:xfrm>
            <a:custGeom>
              <a:rect b="b" l="l" r="r" t="t"/>
              <a:pathLst>
                <a:path extrusionOk="0" h="2128" w="123">
                  <a:moveTo>
                    <a:pt x="1" y="0"/>
                  </a:moveTo>
                  <a:lnTo>
                    <a:pt x="1" y="2128"/>
                  </a:lnTo>
                  <a:lnTo>
                    <a:pt x="122" y="2006"/>
                  </a:lnTo>
                  <a:lnTo>
                    <a:pt x="12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11740318" y="1079865"/>
              <a:ext cx="15236" cy="184309"/>
            </a:xfrm>
            <a:custGeom>
              <a:rect b="b" l="l" r="r" t="t"/>
              <a:pathLst>
                <a:path extrusionOk="0" h="1125" w="93">
                  <a:moveTo>
                    <a:pt x="1" y="0"/>
                  </a:moveTo>
                  <a:lnTo>
                    <a:pt x="1" y="1125"/>
                  </a:lnTo>
                  <a:lnTo>
                    <a:pt x="92" y="1003"/>
                  </a:lnTo>
                  <a:lnTo>
                    <a:pt x="9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11994422" y="825768"/>
              <a:ext cx="19988" cy="692346"/>
            </a:xfrm>
            <a:custGeom>
              <a:rect b="b" l="l" r="r" t="t"/>
              <a:pathLst>
                <a:path extrusionOk="0" h="4226" w="122">
                  <a:moveTo>
                    <a:pt x="0" y="0"/>
                  </a:moveTo>
                  <a:lnTo>
                    <a:pt x="0" y="4225"/>
                  </a:lnTo>
                  <a:lnTo>
                    <a:pt x="122" y="4104"/>
                  </a:lnTo>
                  <a:lnTo>
                    <a:pt x="122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1909721" y="915382"/>
              <a:ext cx="15073" cy="513116"/>
            </a:xfrm>
            <a:custGeom>
              <a:rect b="b" l="l" r="r" t="t"/>
              <a:pathLst>
                <a:path extrusionOk="0" h="3132" w="92">
                  <a:moveTo>
                    <a:pt x="1" y="0"/>
                  </a:moveTo>
                  <a:lnTo>
                    <a:pt x="1" y="3131"/>
                  </a:lnTo>
                  <a:lnTo>
                    <a:pt x="92" y="3040"/>
                  </a:lnTo>
                  <a:lnTo>
                    <a:pt x="9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4816710" y="1303399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566035" y="12783469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320093" y="13326352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069571" y="13080411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598553" y="13252146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48031" y="1380189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092776" y="13551378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842102" y="13301926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4375816" y="14273019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129874" y="14022346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157659" y="14495756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902557" y="14244013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122900" y="13405279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580" y="1499221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51719" y="15739354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0" y="12709133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146203" y="11563087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141471" y="13846019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763272" y="13846019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2287674" y="14992218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580" y="11558354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580" y="10718551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580" y="13850752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488069" y="429960"/>
            <a:ext cx="1479080" cy="1479071"/>
            <a:chOff x="488069" y="429960"/>
            <a:chExt cx="1479080" cy="1479071"/>
          </a:xfrm>
        </p:grpSpPr>
        <p:sp>
          <p:nvSpPr>
            <p:cNvPr id="46" name="Google Shape;46;p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 rot="10800000">
            <a:off x="22292932" y="16513319"/>
            <a:ext cx="333727" cy="333722"/>
          </a:xfrm>
          <a:custGeom>
            <a:rect b="b" l="l" r="r" t="t"/>
            <a:pathLst>
              <a:path extrusionOk="0" h="2037" w="2037">
                <a:moveTo>
                  <a:pt x="1672" y="0"/>
                </a:moveTo>
                <a:lnTo>
                  <a:pt x="0" y="1611"/>
                </a:lnTo>
                <a:lnTo>
                  <a:pt x="0" y="2037"/>
                </a:lnTo>
                <a:lnTo>
                  <a:pt x="20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21401520" y="15621920"/>
            <a:ext cx="1225139" cy="1225121"/>
          </a:xfrm>
          <a:custGeom>
            <a:rect b="b" l="l" r="r" t="t"/>
            <a:pathLst>
              <a:path extrusionOk="0" h="7478" w="7478">
                <a:moveTo>
                  <a:pt x="7113" y="0"/>
                </a:moveTo>
                <a:lnTo>
                  <a:pt x="0" y="7082"/>
                </a:lnTo>
                <a:lnTo>
                  <a:pt x="0" y="7477"/>
                </a:lnTo>
                <a:lnTo>
                  <a:pt x="74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>
            <a:off x="21994102" y="16219572"/>
            <a:ext cx="632557" cy="627469"/>
          </a:xfrm>
          <a:custGeom>
            <a:rect b="b" l="l" r="r" t="t"/>
            <a:pathLst>
              <a:path extrusionOk="0" h="3830" w="3861">
                <a:moveTo>
                  <a:pt x="3465" y="0"/>
                </a:moveTo>
                <a:lnTo>
                  <a:pt x="0" y="3435"/>
                </a:lnTo>
                <a:lnTo>
                  <a:pt x="0" y="3830"/>
                </a:lnTo>
                <a:lnTo>
                  <a:pt x="3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>
            <a:off x="21147579" y="15367984"/>
            <a:ext cx="1479080" cy="1479057"/>
          </a:xfrm>
          <a:custGeom>
            <a:rect b="b" l="l" r="r" t="t"/>
            <a:pathLst>
              <a:path extrusionOk="0" h="9028" w="9028">
                <a:moveTo>
                  <a:pt x="8936" y="0"/>
                </a:moveTo>
                <a:lnTo>
                  <a:pt x="0" y="8876"/>
                </a:lnTo>
                <a:lnTo>
                  <a:pt x="0" y="9028"/>
                </a:lnTo>
                <a:lnTo>
                  <a:pt x="274" y="9028"/>
                </a:lnTo>
                <a:lnTo>
                  <a:pt x="9028" y="243"/>
                </a:lnTo>
                <a:lnTo>
                  <a:pt x="90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>
            <a:off x="21700350" y="15920746"/>
            <a:ext cx="926309" cy="926295"/>
          </a:xfrm>
          <a:custGeom>
            <a:rect b="b" l="l" r="r" t="t"/>
            <a:pathLst>
              <a:path extrusionOk="0" h="5654" w="5654">
                <a:moveTo>
                  <a:pt x="5289" y="0"/>
                </a:moveTo>
                <a:lnTo>
                  <a:pt x="0" y="5259"/>
                </a:lnTo>
                <a:lnTo>
                  <a:pt x="0" y="5654"/>
                </a:lnTo>
                <a:lnTo>
                  <a:pt x="56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>
            <a:off x="21147580" y="15367974"/>
            <a:ext cx="607655" cy="607645"/>
          </a:xfrm>
          <a:custGeom>
            <a:rect b="b" l="l" r="r" t="t"/>
            <a:pathLst>
              <a:path extrusionOk="0" h="3709" w="3709">
                <a:moveTo>
                  <a:pt x="3709" y="0"/>
                </a:moveTo>
                <a:lnTo>
                  <a:pt x="0" y="3709"/>
                </a:lnTo>
                <a:lnTo>
                  <a:pt x="426" y="3709"/>
                </a:lnTo>
                <a:lnTo>
                  <a:pt x="3709" y="365"/>
                </a:lnTo>
                <a:lnTo>
                  <a:pt x="37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10800000">
            <a:off x="21147580" y="15367970"/>
            <a:ext cx="308824" cy="313898"/>
          </a:xfrm>
          <a:custGeom>
            <a:rect b="b" l="l" r="r" t="t"/>
            <a:pathLst>
              <a:path extrusionOk="0" h="1916" w="1885">
                <a:moveTo>
                  <a:pt x="1885" y="1"/>
                </a:moveTo>
                <a:lnTo>
                  <a:pt x="0" y="1916"/>
                </a:lnTo>
                <a:lnTo>
                  <a:pt x="365" y="1916"/>
                </a:lnTo>
                <a:lnTo>
                  <a:pt x="1885" y="396"/>
                </a:lnTo>
                <a:lnTo>
                  <a:pt x="1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10800000">
            <a:off x="21147579" y="15367981"/>
            <a:ext cx="1200237" cy="1205297"/>
          </a:xfrm>
          <a:custGeom>
            <a:rect b="b" l="l" r="r" t="t"/>
            <a:pathLst>
              <a:path extrusionOk="0" h="7357" w="7326">
                <a:moveTo>
                  <a:pt x="7326" y="1"/>
                </a:moveTo>
                <a:lnTo>
                  <a:pt x="0" y="7357"/>
                </a:lnTo>
                <a:lnTo>
                  <a:pt x="395" y="7357"/>
                </a:lnTo>
                <a:lnTo>
                  <a:pt x="7326" y="396"/>
                </a:lnTo>
                <a:lnTo>
                  <a:pt x="73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 rot="10800000">
            <a:off x="21147579" y="15367977"/>
            <a:ext cx="906485" cy="906471"/>
          </a:xfrm>
          <a:custGeom>
            <a:rect b="b" l="l" r="r" t="t"/>
            <a:pathLst>
              <a:path extrusionOk="0" h="5533" w="5533">
                <a:moveTo>
                  <a:pt x="5533" y="1"/>
                </a:moveTo>
                <a:lnTo>
                  <a:pt x="1" y="5533"/>
                </a:lnTo>
                <a:lnTo>
                  <a:pt x="426" y="5533"/>
                </a:lnTo>
                <a:lnTo>
                  <a:pt x="5533" y="396"/>
                </a:lnTo>
                <a:lnTo>
                  <a:pt x="55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10800000">
            <a:off x="18148950" y="417396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10800000">
            <a:off x="18399472" y="4426771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8650147" y="3883888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800000">
            <a:off x="18900669" y="4129829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18367107" y="3952292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800000">
            <a:off x="18617629" y="340940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10800000">
            <a:off x="18872884" y="3660083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10800000">
            <a:off x="19118826" y="3909383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10800000">
            <a:off x="18594424" y="2937221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18835787" y="3182093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18812582" y="2714484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10800000">
            <a:off x="19063104" y="2963937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19072412" y="3025466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20747590" y="-11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21499316" y="751693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10800000">
            <a:off x="20752170" y="2283074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10800000">
            <a:off x="19605967" y="3429120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10800000">
            <a:off x="19610700" y="114618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10800000">
            <a:off x="20111749" y="1146188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10800000">
            <a:off x="19605973" y="-11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10800000">
            <a:off x="21893647" y="3429120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22617584" y="5721506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 rot="10800000">
            <a:off x="21893647" y="1146188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"/>
          <p:cNvCxnSpPr/>
          <p:nvPr/>
        </p:nvCxnSpPr>
        <p:spPr>
          <a:xfrm>
            <a:off x="-755100" y="1171525"/>
            <a:ext cx="7686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"/>
          <p:cNvCxnSpPr/>
          <p:nvPr/>
        </p:nvCxnSpPr>
        <p:spPr>
          <a:xfrm>
            <a:off x="16240500" y="16136125"/>
            <a:ext cx="6508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1" type="body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247" name="Google Shape;247;p11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hasCustomPrompt="1" type="title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58" name="Google Shape;258;p1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71" name="Google Shape;271;p1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4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14"/>
          <p:cNvCxnSpPr/>
          <p:nvPr/>
        </p:nvCxnSpPr>
        <p:spPr>
          <a:xfrm>
            <a:off x="16240500" y="16745725"/>
            <a:ext cx="7399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584000" y="920000"/>
            <a:ext cx="19872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950" lIns="191975" spcFirstLastPara="1" rIns="191975" wrap="square" tIns="959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584000" y="4600000"/>
            <a:ext cx="19872000" cy="10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191975" spcFirstLastPara="1" rIns="191975" wrap="square" tIns="95950">
            <a:normAutofit/>
          </a:bodyPr>
          <a:lstStyle>
            <a:lvl1pPr indent="-469900" lvl="0" marL="457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  <a:defRPr/>
            </a:lvl1pPr>
            <a:lvl2pPr indent="-469900" lvl="1" marL="9144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  <a:defRPr/>
            </a:lvl2pPr>
            <a:lvl3pPr indent="-469900" lvl="2" marL="13716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■"/>
              <a:defRPr/>
            </a:lvl3pPr>
            <a:lvl4pPr indent="-469900" lvl="3" marL="18288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  <a:defRPr/>
            </a:lvl4pPr>
            <a:lvl5pPr indent="-469900" lvl="4" marL="22860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  <a:defRPr/>
            </a:lvl5pPr>
            <a:lvl6pPr indent="-469900" lvl="5" marL="27432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■"/>
              <a:defRPr/>
            </a:lvl6pPr>
            <a:lvl7pPr indent="-469900" lvl="6" marL="32004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  <a:defRPr/>
            </a:lvl7pPr>
            <a:lvl8pPr indent="-469900" lvl="7" marL="365760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  <a:defRPr/>
            </a:lvl8pPr>
            <a:lvl9pPr indent="-469900" lvl="8" marL="4114800" rtl="0" algn="l">
              <a:lnSpc>
                <a:spcPct val="90000"/>
              </a:lnSpc>
              <a:spcBef>
                <a:spcPts val="3400"/>
              </a:spcBef>
              <a:spcAft>
                <a:spcPts val="3400"/>
              </a:spcAft>
              <a:buClr>
                <a:schemeClr val="dk1"/>
              </a:buClr>
              <a:buSzPts val="3800"/>
              <a:buChar char="■"/>
              <a:defRPr/>
            </a:lvl9pPr>
          </a:lstStyle>
          <a:p/>
        </p:txBody>
      </p:sp>
      <p:sp>
        <p:nvSpPr>
          <p:cNvPr id="291" name="Google Shape;291;p15"/>
          <p:cNvSpPr txBox="1"/>
          <p:nvPr>
            <p:ph idx="10" type="dt"/>
          </p:nvPr>
        </p:nvSpPr>
        <p:spPr>
          <a:xfrm>
            <a:off x="1584000" y="16016000"/>
            <a:ext cx="5184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950" lIns="191975" spcFirstLastPara="1" rIns="191975" wrap="square" tIns="959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292" name="Google Shape;292;p15"/>
          <p:cNvSpPr txBox="1"/>
          <p:nvPr>
            <p:ph idx="11" type="ftr"/>
          </p:nvPr>
        </p:nvSpPr>
        <p:spPr>
          <a:xfrm>
            <a:off x="7632000" y="16016000"/>
            <a:ext cx="7776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950" lIns="191975" spcFirstLastPara="1" rIns="191975" wrap="square" tIns="95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16272000" y="16016000"/>
            <a:ext cx="5184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950" lIns="191975" spcFirstLastPara="1" rIns="191975" wrap="square" tIns="959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2900"/>
            </a:lvl1pPr>
            <a:lvl2pPr indent="0" lvl="1" marL="0" rtl="0" algn="r">
              <a:spcBef>
                <a:spcPts val="0"/>
              </a:spcBef>
              <a:buNone/>
              <a:defRPr sz="2900"/>
            </a:lvl2pPr>
            <a:lvl3pPr indent="0" lvl="2" marL="0" rtl="0" algn="r">
              <a:spcBef>
                <a:spcPts val="0"/>
              </a:spcBef>
              <a:buNone/>
              <a:defRPr sz="2900"/>
            </a:lvl3pPr>
            <a:lvl4pPr indent="0" lvl="3" marL="0" rtl="0" algn="r">
              <a:spcBef>
                <a:spcPts val="0"/>
              </a:spcBef>
              <a:buNone/>
              <a:defRPr sz="2900"/>
            </a:lvl4pPr>
            <a:lvl5pPr indent="0" lvl="4" marL="0" rtl="0" algn="r">
              <a:spcBef>
                <a:spcPts val="0"/>
              </a:spcBef>
              <a:buNone/>
              <a:defRPr sz="2900"/>
            </a:lvl5pPr>
            <a:lvl6pPr indent="0" lvl="5" marL="0" rtl="0" algn="r">
              <a:spcBef>
                <a:spcPts val="0"/>
              </a:spcBef>
              <a:buNone/>
              <a:defRPr sz="2900"/>
            </a:lvl6pPr>
            <a:lvl7pPr indent="0" lvl="6" marL="0" rtl="0" algn="r">
              <a:spcBef>
                <a:spcPts val="0"/>
              </a:spcBef>
              <a:buNone/>
              <a:defRPr sz="2900"/>
            </a:lvl7pPr>
            <a:lvl8pPr indent="0" lvl="7" marL="0" rtl="0" algn="r">
              <a:spcBef>
                <a:spcPts val="0"/>
              </a:spcBef>
              <a:buNone/>
              <a:defRPr sz="2900"/>
            </a:lvl8pPr>
            <a:lvl9pPr indent="0" lvl="8" marL="0" rtl="0" algn="r">
              <a:spcBef>
                <a:spcPts val="0"/>
              </a:spcBef>
              <a:buNone/>
              <a:defRPr sz="2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785386" y="7225953"/>
            <a:ext cx="21469200" cy="2828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95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Char char="●"/>
              <a:defRPr sz="4600"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96" name="Google Shape;96;p4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98" name="Google Shape;98;p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08" name="Google Shape;108;p4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4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28" name="Google Shape;128;p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4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4"/>
          <p:cNvGrpSpPr/>
          <p:nvPr/>
        </p:nvGrpSpPr>
        <p:grpSpPr>
          <a:xfrm>
            <a:off x="457193" y="475495"/>
            <a:ext cx="3590910" cy="3590888"/>
            <a:chOff x="488069" y="429960"/>
            <a:chExt cx="1479080" cy="1479071"/>
          </a:xfrm>
        </p:grpSpPr>
        <p:sp>
          <p:nvSpPr>
            <p:cNvPr id="154" name="Google Shape;154;p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 rot="10800000">
            <a:off x="457201" y="13256152"/>
            <a:ext cx="4055501" cy="3590900"/>
            <a:chOff x="51" y="60727"/>
            <a:chExt cx="4055501" cy="3590900"/>
          </a:xfrm>
        </p:grpSpPr>
        <p:sp>
          <p:nvSpPr>
            <p:cNvPr id="164" name="Google Shape;164;p4"/>
            <p:cNvSpPr/>
            <p:nvPr/>
          </p:nvSpPr>
          <p:spPr>
            <a:xfrm>
              <a:off x="51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267424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53479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80170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1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267424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53479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80170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267424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1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1" y="1"/>
                    <a:pt x="298" y="5"/>
                    <a:pt x="274" y="15"/>
                  </a:cubicBezTo>
                  <a:cubicBezTo>
                    <a:pt x="122" y="15"/>
                    <a:pt x="1" y="106"/>
                    <a:pt x="1" y="258"/>
                  </a:cubicBezTo>
                  <a:cubicBezTo>
                    <a:pt x="1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67424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0" y="1"/>
                    <a:pt x="298" y="5"/>
                    <a:pt x="274" y="15"/>
                  </a:cubicBezTo>
                  <a:cubicBezTo>
                    <a:pt x="122" y="15"/>
                    <a:pt x="0" y="106"/>
                    <a:pt x="0" y="258"/>
                  </a:cubicBezTo>
                  <a:cubicBezTo>
                    <a:pt x="0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79" name="Google Shape;179;p5"/>
          <p:cNvSpPr txBox="1"/>
          <p:nvPr>
            <p:ph idx="2" type="body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80" name="Google Shape;180;p5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1042500" y="794255"/>
            <a:ext cx="20955000" cy="1097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83" name="Google Shape;183;p6"/>
          <p:cNvSpPr/>
          <p:nvPr/>
        </p:nvSpPr>
        <p:spPr>
          <a:xfrm>
            <a:off x="457200" y="530875"/>
            <a:ext cx="221193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457200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053059" y="4111475"/>
            <a:ext cx="10927800" cy="12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244725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6"/>
          <p:cNvCxnSpPr/>
          <p:nvPr/>
        </p:nvCxnSpPr>
        <p:spPr>
          <a:xfrm rot="10800000">
            <a:off x="16240500" y="454225"/>
            <a:ext cx="8397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6"/>
          <p:cNvGrpSpPr/>
          <p:nvPr/>
        </p:nvGrpSpPr>
        <p:grpSpPr>
          <a:xfrm flipH="1" rot="10800000">
            <a:off x="19994960" y="337045"/>
            <a:ext cx="2002543" cy="2011809"/>
            <a:chOff x="16774148" y="4499496"/>
            <a:chExt cx="676284" cy="679390"/>
          </a:xfrm>
        </p:grpSpPr>
        <p:sp>
          <p:nvSpPr>
            <p:cNvPr id="189" name="Google Shape;189;p6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grpSp>
        <p:nvGrpSpPr>
          <p:cNvPr id="201" name="Google Shape;201;p7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02" name="Google Shape;202;p7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7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15" name="Google Shape;215;p7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7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7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44500" lvl="0" marL="4572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 txBox="1"/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/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243" name="Google Shape;243;p10"/>
          <p:cNvSpPr txBox="1"/>
          <p:nvPr>
            <p:ph idx="2" type="body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Char char="●"/>
              <a:def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76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76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76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76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76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76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76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76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1" type="subTitle"/>
          </p:nvPr>
        </p:nvSpPr>
        <p:spPr>
          <a:xfrm>
            <a:off x="3866575" y="13663075"/>
            <a:ext cx="7948500" cy="19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Presented by: </a:t>
            </a:r>
            <a:endParaRPr b="1" sz="3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Hatim Shakir (B200830CS), </a:t>
            </a:r>
            <a:endParaRPr b="1" sz="3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Arif Raza Mansuri (B200808CS), </a:t>
            </a:r>
            <a:br>
              <a:rPr b="1" lang="en" sz="3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Anagha M V (B200762CS)</a:t>
            </a:r>
            <a:endParaRPr b="1" sz="3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16"/>
          <p:cNvSpPr txBox="1"/>
          <p:nvPr>
            <p:ph idx="1" type="subTitle"/>
          </p:nvPr>
        </p:nvSpPr>
        <p:spPr>
          <a:xfrm>
            <a:off x="12780675" y="13663075"/>
            <a:ext cx="7948500" cy="19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Guided &amp; Supervised by:</a:t>
            </a:r>
            <a:endParaRPr b="1" sz="3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Dr. Nirmal Kumar Boran, </a:t>
            </a:r>
            <a:endParaRPr b="1" sz="3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Roboto Mono"/>
                <a:ea typeface="Roboto Mono"/>
                <a:cs typeface="Roboto Mono"/>
                <a:sym typeface="Roboto Mono"/>
              </a:rPr>
              <a:t>Department of Computer Science &amp; Engineering</a:t>
            </a:r>
            <a:endParaRPr b="1" sz="3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862" y="6770500"/>
            <a:ext cx="3718274" cy="44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>
            <p:ph type="ctrTitle"/>
          </p:nvPr>
        </p:nvSpPr>
        <p:spPr>
          <a:xfrm>
            <a:off x="1662800" y="4389550"/>
            <a:ext cx="19714500" cy="864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900"/>
              <a:t>Performance Efficient Scheduling in Dynamic Cores</a:t>
            </a:r>
            <a:endParaRPr sz="8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6300"/>
            </a:br>
            <a:r>
              <a:rPr lang="en" sz="6300"/>
              <a:t>    End-Semester Presentation</a:t>
            </a:r>
            <a:br>
              <a:rPr lang="en" sz="10000"/>
            </a:br>
            <a:endParaRPr sz="6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5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581" name="Google Shape;581;p25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25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591" name="Google Shape;591;p25"/>
          <p:cNvSpPr txBox="1"/>
          <p:nvPr/>
        </p:nvSpPr>
        <p:spPr>
          <a:xfrm>
            <a:off x="2108400" y="2580225"/>
            <a:ext cx="18670800" cy="13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useful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parameters from below mentioned parameters for affinity prediction: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Cycles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Instructions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 Mispredictions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Integer &amp; Floating point Instructions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Load &amp; Store Instructions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I-Cache Misses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D-Cache Misses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L2-Cache Misses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IQ-Full, LSQ-Full events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○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 Full Events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6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6"/>
          <p:cNvSpPr txBox="1"/>
          <p:nvPr>
            <p:ph type="title"/>
          </p:nvPr>
        </p:nvSpPr>
        <p:spPr>
          <a:xfrm>
            <a:off x="460350" y="588315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: Observations</a:t>
            </a:r>
            <a:endParaRPr/>
          </a:p>
        </p:txBody>
      </p:sp>
      <p:grpSp>
        <p:nvGrpSpPr>
          <p:cNvPr id="598" name="Google Shape;598;p26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599" name="Google Shape;599;p26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26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609" name="Google Shape;609;p26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26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6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6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6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6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6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6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6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" name="Google Shape;628;p26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629" name="Google Shape;629;p26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26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6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6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6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6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6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6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6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6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6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6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6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6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6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6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26"/>
          <p:cNvCxnSpPr/>
          <p:nvPr/>
        </p:nvCxnSpPr>
        <p:spPr>
          <a:xfrm rot="10800000">
            <a:off x="16240575" y="2671300"/>
            <a:ext cx="7457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26"/>
          <p:cNvCxnSpPr/>
          <p:nvPr/>
        </p:nvCxnSpPr>
        <p:spPr>
          <a:xfrm rot="10800000">
            <a:off x="-1079975" y="16136125"/>
            <a:ext cx="8010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7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660" name="Google Shape;660;p27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27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0" name="Google Shape;6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27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28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677" name="Google Shape;677;p28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28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7" name="Google Shape;6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8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28"/>
          <p:cNvSpPr txBox="1"/>
          <p:nvPr/>
        </p:nvSpPr>
        <p:spPr>
          <a:xfrm>
            <a:off x="5414850" y="3121050"/>
            <a:ext cx="15308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Char char="●"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ISAs may have different number of cycles for the same functional execution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Char char="●"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 ISAs may have different number of cycles for the same function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Char char="●"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spikes in number of cycles might be at different execution times.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29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695" name="Google Shape;695;p29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29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5" name="Google Shape;705;p29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07950" y="2417025"/>
            <a:ext cx="22421402" cy="1308281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9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0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712" name="Google Shape;712;p30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30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2" name="Google Shape;722;p30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07950" y="2417025"/>
            <a:ext cx="22421402" cy="1308281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0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7030725" y="6806475"/>
            <a:ext cx="80133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16327125" y="6806475"/>
            <a:ext cx="57081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1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731" name="Google Shape;731;p31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31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1" name="Google Shape;7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1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31"/>
          <p:cNvSpPr/>
          <p:nvPr/>
        </p:nvSpPr>
        <p:spPr>
          <a:xfrm>
            <a:off x="7030725" y="6806475"/>
            <a:ext cx="80133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31"/>
          <p:cNvSpPr/>
          <p:nvPr/>
        </p:nvSpPr>
        <p:spPr>
          <a:xfrm>
            <a:off x="16327125" y="6806475"/>
            <a:ext cx="57081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32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750" name="Google Shape;750;p3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32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9"/>
              <a:t>Observations – </a:t>
            </a:r>
            <a:r>
              <a:rPr b="1" lang="en" sz="79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 sz="7919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0" name="Google Shape;7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2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33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767" name="Google Shape;767;p33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33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9"/>
              <a:t>Observations – </a:t>
            </a:r>
            <a:r>
              <a:rPr b="1" lang="en" sz="79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/>
          </a:p>
        </p:txBody>
      </p:sp>
      <p:pic>
        <p:nvPicPr>
          <p:cNvPr id="777" name="Google Shape;777;p33"/>
          <p:cNvPicPr preferRelativeResize="0"/>
          <p:nvPr/>
        </p:nvPicPr>
        <p:blipFill rotWithShape="1">
          <a:blip r:embed="rId3">
            <a:alphaModFix/>
          </a:blip>
          <a:srcRect b="1219" l="0" r="0" t="1229"/>
          <a:stretch/>
        </p:blipFill>
        <p:spPr>
          <a:xfrm>
            <a:off x="307950" y="2417025"/>
            <a:ext cx="22421402" cy="1308281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3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34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784" name="Google Shape;784;p3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34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9"/>
              <a:t>Observations – </a:t>
            </a:r>
            <a:r>
              <a:rPr b="1" lang="en" sz="79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/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 b="1219" l="0" r="0" t="1229"/>
          <a:stretch/>
        </p:blipFill>
        <p:spPr>
          <a:xfrm>
            <a:off x="307950" y="2417025"/>
            <a:ext cx="22421402" cy="1308281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4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34"/>
          <p:cNvSpPr/>
          <p:nvPr/>
        </p:nvSpPr>
        <p:spPr>
          <a:xfrm>
            <a:off x="9734850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34"/>
          <p:cNvSpPr/>
          <p:nvPr/>
        </p:nvSpPr>
        <p:spPr>
          <a:xfrm>
            <a:off x="17748275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34"/>
          <p:cNvSpPr/>
          <p:nvPr/>
        </p:nvSpPr>
        <p:spPr>
          <a:xfrm>
            <a:off x="5744600" y="6806475"/>
            <a:ext cx="32796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 txBox="1"/>
          <p:nvPr>
            <p:ph type="title"/>
          </p:nvPr>
        </p:nvSpPr>
        <p:spPr>
          <a:xfrm>
            <a:off x="460350" y="588315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: Background</a:t>
            </a:r>
            <a:endParaRPr/>
          </a:p>
        </p:txBody>
      </p:sp>
      <p:grpSp>
        <p:nvGrpSpPr>
          <p:cNvPr id="308" name="Google Shape;308;p17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309" name="Google Shape;309;p17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7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319" name="Google Shape;319;p17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7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7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17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339" name="Google Shape;339;p17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7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7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7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7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7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7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7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7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17"/>
          <p:cNvCxnSpPr/>
          <p:nvPr/>
        </p:nvCxnSpPr>
        <p:spPr>
          <a:xfrm rot="10800000">
            <a:off x="16240575" y="2671300"/>
            <a:ext cx="7457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17"/>
          <p:cNvCxnSpPr/>
          <p:nvPr/>
        </p:nvCxnSpPr>
        <p:spPr>
          <a:xfrm rot="10800000">
            <a:off x="-1079975" y="16136125"/>
            <a:ext cx="8010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35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804" name="Google Shape;804;p35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35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9"/>
              <a:t>Observations – </a:t>
            </a:r>
            <a:r>
              <a:rPr b="1" lang="en" sz="79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 sz="7919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4" name="Google Shape;8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5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9734850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35"/>
          <p:cNvSpPr/>
          <p:nvPr/>
        </p:nvSpPr>
        <p:spPr>
          <a:xfrm>
            <a:off x="17748275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35"/>
          <p:cNvSpPr/>
          <p:nvPr/>
        </p:nvSpPr>
        <p:spPr>
          <a:xfrm>
            <a:off x="5744600" y="6806475"/>
            <a:ext cx="32796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36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824" name="Google Shape;824;p36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36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4" name="Google Shape;834;p36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07950" y="2417025"/>
            <a:ext cx="22421402" cy="1308281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6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7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841" name="Google Shape;841;p37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37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51" name="Google Shape;851;p37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07950" y="2417025"/>
            <a:ext cx="22421402" cy="1308281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37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7030725" y="6806475"/>
            <a:ext cx="80133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37"/>
          <p:cNvSpPr/>
          <p:nvPr/>
        </p:nvSpPr>
        <p:spPr>
          <a:xfrm>
            <a:off x="18176975" y="6806475"/>
            <a:ext cx="38583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38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860" name="Google Shape;860;p38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38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0" name="Google Shape;8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38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38"/>
          <p:cNvSpPr/>
          <p:nvPr/>
        </p:nvSpPr>
        <p:spPr>
          <a:xfrm>
            <a:off x="7030725" y="6806475"/>
            <a:ext cx="80133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38"/>
          <p:cNvSpPr/>
          <p:nvPr/>
        </p:nvSpPr>
        <p:spPr>
          <a:xfrm>
            <a:off x="18176975" y="6806475"/>
            <a:ext cx="38583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9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879" name="Google Shape;879;p39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39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9" name="Google Shape;889;p39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07950" y="2417025"/>
            <a:ext cx="22421402" cy="1308281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9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40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896" name="Google Shape;896;p40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40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6" name="Google Shape;906;p40"/>
          <p:cNvPicPr preferRelativeResize="0"/>
          <p:nvPr/>
        </p:nvPicPr>
        <p:blipFill rotWithShape="1">
          <a:blip r:embed="rId3">
            <a:alphaModFix/>
          </a:blip>
          <a:srcRect b="1066" l="0" r="0" t="1066"/>
          <a:stretch/>
        </p:blipFill>
        <p:spPr>
          <a:xfrm>
            <a:off x="307950" y="2417025"/>
            <a:ext cx="22421402" cy="13082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0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40"/>
          <p:cNvSpPr/>
          <p:nvPr/>
        </p:nvSpPr>
        <p:spPr>
          <a:xfrm>
            <a:off x="9734850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40"/>
          <p:cNvSpPr/>
          <p:nvPr/>
        </p:nvSpPr>
        <p:spPr>
          <a:xfrm>
            <a:off x="17748275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40"/>
          <p:cNvSpPr/>
          <p:nvPr/>
        </p:nvSpPr>
        <p:spPr>
          <a:xfrm>
            <a:off x="5744600" y="6806475"/>
            <a:ext cx="32796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41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916" name="Google Shape;916;p41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" name="Google Shape;925;p41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6" name="Google Shape;9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1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41"/>
          <p:cNvSpPr/>
          <p:nvPr/>
        </p:nvSpPr>
        <p:spPr>
          <a:xfrm>
            <a:off x="9734850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41"/>
          <p:cNvSpPr/>
          <p:nvPr/>
        </p:nvSpPr>
        <p:spPr>
          <a:xfrm>
            <a:off x="17748275" y="6806475"/>
            <a:ext cx="42870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41"/>
          <p:cNvSpPr/>
          <p:nvPr/>
        </p:nvSpPr>
        <p:spPr>
          <a:xfrm>
            <a:off x="5744600" y="6806475"/>
            <a:ext cx="3279600" cy="7873800"/>
          </a:xfrm>
          <a:prstGeom prst="rect">
            <a:avLst/>
          </a:prstGeom>
          <a:noFill/>
          <a:ln cap="flat" cmpd="sng" w="1143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42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936" name="Google Shape;936;p4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2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6" name="Google Shape;94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42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43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953" name="Google Shape;953;p43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43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3" name="Google Shape;963;p43"/>
          <p:cNvPicPr preferRelativeResize="0"/>
          <p:nvPr/>
        </p:nvPicPr>
        <p:blipFill rotWithShape="1">
          <a:blip r:embed="rId3">
            <a:alphaModFix/>
          </a:blip>
          <a:srcRect b="544" l="0" r="0" t="534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3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4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970" name="Google Shape;970;p4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44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0" name="Google Shape;98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4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8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370" name="Google Shape;370;p18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80" name="Google Shape;380;p18"/>
          <p:cNvSpPr txBox="1"/>
          <p:nvPr/>
        </p:nvSpPr>
        <p:spPr>
          <a:xfrm>
            <a:off x="2184600" y="3788450"/>
            <a:ext cx="18670800" cy="9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Venkat et. al have shown significant improvements by incorporating heterogeneous ISAs to exploit the inherent heterogeneity in programs.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program affinity changes all throughout, and if 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exploited can result in significant performance and energy savings.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heterogeneous multi-ISAs outperforms the optimal heterogeneous single-ISA design by 20.8%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energy efficiency over the most efficient single-ISA design by 23%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18"/>
          <p:cNvSpPr txBox="1"/>
          <p:nvPr/>
        </p:nvSpPr>
        <p:spPr>
          <a:xfrm>
            <a:off x="457650" y="14094950"/>
            <a:ext cx="2211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Venkat, A. and Tullsen, D.M., 2014. Harnessing ISA diversity: Design of a heterogeneous-ISA chip multiprocessor. ACM SIGARCH Computer Architecture News, 42(3), pp.121-132.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45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987" name="Google Shape;987;p45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45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7" name="Google Shape;997;p45"/>
          <p:cNvPicPr preferRelativeResize="0"/>
          <p:nvPr/>
        </p:nvPicPr>
        <p:blipFill rotWithShape="1">
          <a:blip r:embed="rId3">
            <a:alphaModFix/>
          </a:blip>
          <a:srcRect b="544" l="0" r="0" t="534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5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46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004" name="Google Shape;1004;p46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46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4" name="Google Shape;1014;p46"/>
          <p:cNvPicPr preferRelativeResize="0"/>
          <p:nvPr/>
        </p:nvPicPr>
        <p:blipFill rotWithShape="1">
          <a:blip r:embed="rId3">
            <a:alphaModFix/>
          </a:blip>
          <a:srcRect b="544" l="0" r="0" t="534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46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47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021" name="Google Shape;1021;p47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47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31" name="Google Shape;1031;p47"/>
          <p:cNvPicPr preferRelativeResize="0"/>
          <p:nvPr/>
        </p:nvPicPr>
        <p:blipFill rotWithShape="1">
          <a:blip r:embed="rId3">
            <a:alphaModFix/>
          </a:blip>
          <a:srcRect b="1578" l="0" r="0" t="1578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7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8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038" name="Google Shape;1038;p48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48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48" name="Google Shape;10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8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49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055" name="Google Shape;1055;p49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49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5" name="Google Shape;1065;p49"/>
          <p:cNvPicPr preferRelativeResize="0"/>
          <p:nvPr/>
        </p:nvPicPr>
        <p:blipFill rotWithShape="1">
          <a:blip r:embed="rId3">
            <a:alphaModFix/>
          </a:blip>
          <a:srcRect b="1578" l="0" r="0" t="1578"/>
          <a:stretch/>
        </p:blipFill>
        <p:spPr>
          <a:xfrm>
            <a:off x="307950" y="2417025"/>
            <a:ext cx="22421402" cy="130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49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50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072" name="Google Shape;1072;p50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50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82" name="Google Shape;1082;p50"/>
          <p:cNvPicPr preferRelativeResize="0"/>
          <p:nvPr/>
        </p:nvPicPr>
        <p:blipFill rotWithShape="1">
          <a:blip r:embed="rId3">
            <a:alphaModFix/>
          </a:blip>
          <a:srcRect b="787" l="0" r="0" t="777"/>
          <a:stretch/>
        </p:blipFill>
        <p:spPr>
          <a:xfrm>
            <a:off x="307950" y="2417025"/>
            <a:ext cx="22421402" cy="1308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50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51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089" name="Google Shape;1089;p51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51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99" name="Google Shape;1099;p51"/>
          <p:cNvPicPr preferRelativeResize="0"/>
          <p:nvPr/>
        </p:nvPicPr>
        <p:blipFill rotWithShape="1">
          <a:blip r:embed="rId3">
            <a:alphaModFix/>
          </a:blip>
          <a:srcRect b="0" l="416" r="416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1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52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106" name="Google Shape;1106;p5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52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–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spec_rand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16" name="Google Shape;1116;p52"/>
          <p:cNvPicPr preferRelativeResize="0"/>
          <p:nvPr/>
        </p:nvPicPr>
        <p:blipFill rotWithShape="1">
          <a:blip r:embed="rId3">
            <a:alphaModFix/>
          </a:blip>
          <a:srcRect b="0" l="416" r="416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52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53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123" name="Google Shape;1123;p53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53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 sz="7419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3" name="Google Shape;11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53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54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140" name="Google Shape;1140;p5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54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50" name="Google Shape;1150;p54"/>
          <p:cNvPicPr preferRelativeResize="0"/>
          <p:nvPr/>
        </p:nvPicPr>
        <p:blipFill rotWithShape="1">
          <a:blip r:embed="rId3">
            <a:alphaModFix/>
          </a:blip>
          <a:srcRect b="544" l="0" r="0" t="534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4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9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387" name="Google Shape;387;p19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1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97" name="Google Shape;397;p19"/>
          <p:cNvSpPr txBox="1"/>
          <p:nvPr/>
        </p:nvSpPr>
        <p:spPr>
          <a:xfrm>
            <a:off x="2184600" y="3636050"/>
            <a:ext cx="18670800" cy="9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Boran et. al have shown importance of a simple and effective scheduling algorithm to improve performance. 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of any ISA can be modelled very effectively with only a handful of parameters – they used 14!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modelled properly, a simple linear regression model beats complex NN models such as GRNN.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Regression-based scheduler shows 29.6% increase in mean performance when compared to the x86 baseline.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19"/>
          <p:cNvSpPr txBox="1"/>
          <p:nvPr/>
        </p:nvSpPr>
        <p:spPr>
          <a:xfrm>
            <a:off x="457650" y="14094950"/>
            <a:ext cx="2211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Boran, N.K., Yadav, D.K. and Iyer, R., 2019. Performance modelling and dynamic scheduling on heterogeneous-ISA multi-core architectures. In VLSI Design and Test: 23rd International Symposium, VDAT 2019, Indore, India, July 4–6, 2019, Revised Selected Papers 23 (pp. 702-715). Springer Singapore.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55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157" name="Google Shape;1157;p55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5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5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5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5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55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7" name="Google Shape;1167;p55"/>
          <p:cNvPicPr preferRelativeResize="0"/>
          <p:nvPr/>
        </p:nvPicPr>
        <p:blipFill rotWithShape="1">
          <a:blip r:embed="rId3">
            <a:alphaModFix/>
          </a:blip>
          <a:srcRect b="0" l="504" r="495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55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56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174" name="Google Shape;1174;p56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56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4" name="Google Shape;1184;p56"/>
          <p:cNvPicPr preferRelativeResize="0"/>
          <p:nvPr/>
        </p:nvPicPr>
        <p:blipFill rotWithShape="1">
          <a:blip r:embed="rId3">
            <a:alphaModFix/>
          </a:blip>
          <a:srcRect b="1578" l="0" r="0" t="1578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56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56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57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192" name="Google Shape;1192;p57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57"/>
          <p:cNvSpPr txBox="1"/>
          <p:nvPr>
            <p:ph type="title"/>
          </p:nvPr>
        </p:nvSpPr>
        <p:spPr>
          <a:xfrm>
            <a:off x="460350" y="1964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19"/>
              <a:t>Observations – </a:t>
            </a:r>
            <a:r>
              <a:rPr b="1" lang="en" sz="7419">
                <a:latin typeface="Courier New"/>
                <a:ea typeface="Courier New"/>
                <a:cs typeface="Courier New"/>
                <a:sym typeface="Courier New"/>
              </a:rPr>
              <a:t>spec_genrand_int32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02" name="Google Shape;1202;p57"/>
          <p:cNvPicPr preferRelativeResize="0"/>
          <p:nvPr/>
        </p:nvPicPr>
        <p:blipFill rotWithShape="1">
          <a:blip r:embed="rId3">
            <a:alphaModFix/>
          </a:blip>
          <a:srcRect b="0" l="416" r="416" t="0"/>
          <a:stretch/>
        </p:blipFill>
        <p:spPr>
          <a:xfrm>
            <a:off x="307950" y="2417025"/>
            <a:ext cx="22421402" cy="130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57"/>
          <p:cNvSpPr txBox="1"/>
          <p:nvPr/>
        </p:nvSpPr>
        <p:spPr>
          <a:xfrm>
            <a:off x="838650" y="15291175"/>
            <a:ext cx="2211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N. Binkert et al., “The Gem5 simulator,” SIGARCH Comput. Archit. News,vol. 39, pp. 1–7, Aug. 2011.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58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58"/>
          <p:cNvSpPr txBox="1"/>
          <p:nvPr>
            <p:ph type="title"/>
          </p:nvPr>
        </p:nvSpPr>
        <p:spPr>
          <a:xfrm>
            <a:off x="460350" y="588315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: Conclusion</a:t>
            </a:r>
            <a:endParaRPr/>
          </a:p>
        </p:txBody>
      </p:sp>
      <p:grpSp>
        <p:nvGrpSpPr>
          <p:cNvPr id="1210" name="Google Shape;1210;p58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1211" name="Google Shape;1211;p58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58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221" name="Google Shape;1221;p58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58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8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58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58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58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8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58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8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8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58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58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241" name="Google Shape;1241;p58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58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8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8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8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8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8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8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8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8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58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8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8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58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8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8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58"/>
          <p:cNvCxnSpPr/>
          <p:nvPr/>
        </p:nvCxnSpPr>
        <p:spPr>
          <a:xfrm rot="10800000">
            <a:off x="16240575" y="2671300"/>
            <a:ext cx="7457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58"/>
          <p:cNvCxnSpPr/>
          <p:nvPr/>
        </p:nvCxnSpPr>
        <p:spPr>
          <a:xfrm rot="10800000">
            <a:off x="-1079975" y="16136125"/>
            <a:ext cx="8010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59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272" name="Google Shape;1272;p59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5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82" name="Google Shape;1282;p59"/>
          <p:cNvSpPr txBox="1"/>
          <p:nvPr/>
        </p:nvSpPr>
        <p:spPr>
          <a:xfrm>
            <a:off x="2029050" y="4673250"/>
            <a:ext cx="18670800" cy="10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observed that </a:t>
            </a: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 Mispredictions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Instruction Cache Misses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important 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directly affecting the the performance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continue exploration of other parameters using feature engineering and dimensionality reduction to find the optimal parameters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Further, we will use the list of optimal parameters to design a different schedulers with minimal hardware overhead for performance and energy improvements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60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288" name="Google Shape;1288;p60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0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6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98" name="Google Shape;1298;p60"/>
          <p:cNvSpPr txBox="1"/>
          <p:nvPr/>
        </p:nvSpPr>
        <p:spPr>
          <a:xfrm>
            <a:off x="2184600" y="1990100"/>
            <a:ext cx="18670800" cy="14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AutoNum type="arabicPeriod"/>
            </a:pP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Boran, N.K., Rathore, S., Udeshi, M. and Singh, V., 2020. Fine-Grained Scheduling in Heterogeneous-ISA Architectures. IEEE Computer Architecture Letters, 20(1), pp.9-12.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AutoNum type="arabicPeriod"/>
            </a:pP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Venkat, A. and Tullsen, D.M., 2014. Harnessing ISA diversity: Design of a heterogeneous-ISA chip multiprocessor. ACM SIGARCH Computer Architecture News, 42(3), pp.121-132.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AutoNum type="arabicPeriod"/>
            </a:pP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DeVuyst, M., Venkat, A. and Tullsen, D.M., 2012, March. Execution migration in a heterogeneous-ISA chip multiprocessor. In Proceedings of the seventeenth international conference on Architectural Support for Programming Languages and Operating Systems (pp. 261-272).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AutoNum type="arabicPeriod"/>
            </a:pP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Boran, N.K., Yadav, D.K. and Iyer, R., 2019. Performance modelling and dynamic scheduling on heterogeneous-ISA multi-core architectures. In VLSI Design and Test: 23rd International Symposium, VDAT 2019, Indore, India, July 4–6, 2019, Revised Selected Papers 23 (pp. 702-715). Springer Singapore.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61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1304" name="Google Shape;1304;p61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6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14" name="Google Shape;1314;p61"/>
          <p:cNvSpPr txBox="1"/>
          <p:nvPr/>
        </p:nvSpPr>
        <p:spPr>
          <a:xfrm>
            <a:off x="2184600" y="3133100"/>
            <a:ext cx="18670800" cy="114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Lukefahr, A., Padmanabha, S., Das, R., Sleiman, F.M., Dreslinski, R., Wenisch, T.F. and Mahlke, S., 2012, December. Composite cores: Pushing heterogeneity into a core. In 2012 45th annual IEEE/ACM international symposium on microarchitecture (pp. 317-328). IEEE. 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R. Kumar, K. I. Farkas, N. P. Jouppi, P. Ranganathan, and D. M. Tullsen. Single-ISA Heterogeneous Multi-core Architectures: The Potential for Processor Power Reduction. In International Symposium on Microarchitecture, Dec. 2003.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</a:t>
            </a: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Kumar, R., Tullsen, D.M., Jouppi, N.P. and Ranganathan, P., 2005. Heterogeneous chip multiprocessors. Computer, 38(11), pp.32-38.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</a:t>
            </a:r>
            <a:r>
              <a:rPr lang="en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N. Binkert et al., “The Gem5 simulator,” SIGARCH Comput. Archit. News, vol. 39, pp. 1–7, Aug. 2011.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2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62"/>
          <p:cNvSpPr txBox="1"/>
          <p:nvPr>
            <p:ph type="title"/>
          </p:nvPr>
        </p:nvSpPr>
        <p:spPr>
          <a:xfrm>
            <a:off x="460350" y="588315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321" name="Google Shape;1321;p62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1322" name="Google Shape;1322;p62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62"/>
          <p:cNvSpPr txBox="1"/>
          <p:nvPr>
            <p:ph idx="1" type="body"/>
          </p:nvPr>
        </p:nvSpPr>
        <p:spPr>
          <a:xfrm>
            <a:off x="1825800" y="7984650"/>
            <a:ext cx="19388400" cy="3813900"/>
          </a:xfrm>
          <a:prstGeom prst="rect">
            <a:avLst/>
          </a:prstGeom>
        </p:spPr>
        <p:txBody>
          <a:bodyPr anchorCtr="0" anchor="t" bIns="914400" lIns="1828800" spcFirstLastPara="1" rIns="1828800" wrap="square" tIns="9144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000"/>
              <a:t>Do you have any questions regarding the presentation?</a:t>
            </a:r>
            <a:endParaRPr sz="5400"/>
          </a:p>
        </p:txBody>
      </p:sp>
      <p:grpSp>
        <p:nvGrpSpPr>
          <p:cNvPr id="1332" name="Google Shape;1332;p62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333" name="Google Shape;1333;p62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62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62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62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62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62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62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62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62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62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62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62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353" name="Google Shape;1353;p62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2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2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62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2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2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62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62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2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2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2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2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62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62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62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62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2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2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7" name="Google Shape;1377;p62"/>
          <p:cNvCxnSpPr/>
          <p:nvPr/>
        </p:nvCxnSpPr>
        <p:spPr>
          <a:xfrm rot="10800000">
            <a:off x="16240575" y="2671300"/>
            <a:ext cx="7457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62"/>
          <p:cNvCxnSpPr/>
          <p:nvPr/>
        </p:nvCxnSpPr>
        <p:spPr>
          <a:xfrm rot="10800000">
            <a:off x="-1079975" y="16136125"/>
            <a:ext cx="8010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0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404" name="Google Shape;404;p20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14" name="Google Shape;414;p20"/>
          <p:cNvSpPr txBox="1"/>
          <p:nvPr/>
        </p:nvSpPr>
        <p:spPr>
          <a:xfrm>
            <a:off x="2184600" y="3788450"/>
            <a:ext cx="18670800" cy="9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Boran et. al have shown promising results with a finer-grain scheduling, at the functional level. 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 could have varying affinity based-on different inputs, control paths taken during execution and dynamic instruction count.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approach achieves up to </a:t>
            </a: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22.9 percent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speedup using oracle based scheduling mechanism.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 proposed a heuristics technique which achieves a speedup of only </a:t>
            </a: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8.4 percent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20"/>
          <p:cNvSpPr txBox="1"/>
          <p:nvPr/>
        </p:nvSpPr>
        <p:spPr>
          <a:xfrm>
            <a:off x="457650" y="14094950"/>
            <a:ext cx="2211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Boran, N.K., Rathore, S., Udeshi, M. and Singh, V., 2020. Fine-Grained Scheduling in Heterogeneous-ISA Architectures. IEEE Computer Architecture Letters, 20(1), pp.9-12.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"/>
          <p:cNvSpPr txBox="1"/>
          <p:nvPr>
            <p:ph type="title"/>
          </p:nvPr>
        </p:nvSpPr>
        <p:spPr>
          <a:xfrm>
            <a:off x="460350" y="588315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: Problem Statement</a:t>
            </a:r>
            <a:endParaRPr/>
          </a:p>
        </p:txBody>
      </p:sp>
      <p:grpSp>
        <p:nvGrpSpPr>
          <p:cNvPr id="422" name="Google Shape;422;p21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423" name="Google Shape;423;p21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21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433" name="Google Shape;433;p21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1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1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1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1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1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1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21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453" name="Google Shape;453;p21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1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1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1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1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1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1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1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1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21"/>
          <p:cNvCxnSpPr/>
          <p:nvPr/>
        </p:nvCxnSpPr>
        <p:spPr>
          <a:xfrm rot="10800000">
            <a:off x="16240575" y="2671300"/>
            <a:ext cx="7457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1"/>
          <p:cNvCxnSpPr/>
          <p:nvPr/>
        </p:nvCxnSpPr>
        <p:spPr>
          <a:xfrm rot="10800000">
            <a:off x="-1079975" y="16136125"/>
            <a:ext cx="8010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2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484" name="Google Shape;484;p2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94" name="Google Shape;494;p22"/>
          <p:cNvSpPr txBox="1"/>
          <p:nvPr/>
        </p:nvSpPr>
        <p:spPr>
          <a:xfrm>
            <a:off x="2184600" y="6558525"/>
            <a:ext cx="186708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Bridging the gap between 8% (heuristics) and 23% (oracle) for function scheduling in dynamic core Heterogeneous ISAs. 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22"/>
          <p:cNvSpPr txBox="1"/>
          <p:nvPr/>
        </p:nvSpPr>
        <p:spPr>
          <a:xfrm>
            <a:off x="457650" y="14018750"/>
            <a:ext cx="2211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3"/>
          <p:cNvSpPr txBox="1"/>
          <p:nvPr>
            <p:ph type="title"/>
          </p:nvPr>
        </p:nvSpPr>
        <p:spPr>
          <a:xfrm>
            <a:off x="460350" y="588315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03: Proposal</a:t>
            </a:r>
            <a:endParaRPr/>
          </a:p>
        </p:txBody>
      </p:sp>
      <p:grpSp>
        <p:nvGrpSpPr>
          <p:cNvPr id="502" name="Google Shape;502;p23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503" name="Google Shape;503;p23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3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513" name="Google Shape;513;p23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23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3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3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3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3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3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23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533" name="Google Shape;533;p23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23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3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3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3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3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3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3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23"/>
          <p:cNvCxnSpPr/>
          <p:nvPr/>
        </p:nvCxnSpPr>
        <p:spPr>
          <a:xfrm rot="10800000">
            <a:off x="16240575" y="2671300"/>
            <a:ext cx="7457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23"/>
          <p:cNvCxnSpPr/>
          <p:nvPr/>
        </p:nvCxnSpPr>
        <p:spPr>
          <a:xfrm rot="10800000">
            <a:off x="-1079975" y="16136125"/>
            <a:ext cx="8010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24"/>
          <p:cNvGrpSpPr/>
          <p:nvPr/>
        </p:nvGrpSpPr>
        <p:grpSpPr>
          <a:xfrm>
            <a:off x="2400453" y="196398"/>
            <a:ext cx="2046307" cy="2046294"/>
            <a:chOff x="488069" y="429960"/>
            <a:chExt cx="1479080" cy="1479071"/>
          </a:xfrm>
        </p:grpSpPr>
        <p:sp>
          <p:nvSpPr>
            <p:cNvPr id="564" name="Google Shape;564;p2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2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574" name="Google Shape;574;p24"/>
          <p:cNvSpPr txBox="1"/>
          <p:nvPr/>
        </p:nvSpPr>
        <p:spPr>
          <a:xfrm>
            <a:off x="2184600" y="6666175"/>
            <a:ext cx="186708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sp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machine learning algorithms and models to correctly predict the affined ISA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Char char="●"/>
            </a:pP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hardware overhead required for prediction-based scheduler.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24"/>
          <p:cNvSpPr txBox="1"/>
          <p:nvPr/>
        </p:nvSpPr>
        <p:spPr>
          <a:xfrm>
            <a:off x="457650" y="14018750"/>
            <a:ext cx="2211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Style Research Poster by Slidesgo">
  <a:themeElements>
    <a:clrScheme name="Simple Light">
      <a:dk1>
        <a:srgbClr val="142360"/>
      </a:dk1>
      <a:lt1>
        <a:srgbClr val="90EFF1"/>
      </a:lt1>
      <a:dk2>
        <a:srgbClr val="FFFFFF"/>
      </a:dk2>
      <a:lt2>
        <a:srgbClr val="D1F4FF"/>
      </a:lt2>
      <a:accent1>
        <a:srgbClr val="0055A5"/>
      </a:accent1>
      <a:accent2>
        <a:srgbClr val="0095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23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